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71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3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42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4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61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44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718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216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14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47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63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A3C9-A374-4B64-957A-B8B16592EA3B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616FD34-0B59-49D0-B252-C11527F8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7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1131B-7BA3-4A1B-81DB-3CB6E84070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2A653C-A8BC-4D0D-8F22-CA94CB16A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7482" y="5001417"/>
            <a:ext cx="4391788" cy="97762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Ушакова Ольга Михайловна,</a:t>
            </a:r>
          </a:p>
          <a:p>
            <a:r>
              <a:rPr lang="ru-RU" dirty="0"/>
              <a:t>Магистратура «Глобальные изменения и карбоновое регулирование», </a:t>
            </a:r>
            <a:r>
              <a:rPr lang="en-US" dirty="0"/>
              <a:t>X-Bio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CD13CC-8522-46E5-88E6-1A80C24724BD}"/>
              </a:ext>
            </a:extLst>
          </p:cNvPr>
          <p:cNvSpPr txBox="1"/>
          <p:nvPr/>
        </p:nvSpPr>
        <p:spPr>
          <a:xfrm>
            <a:off x="2397186" y="878962"/>
            <a:ext cx="89790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Пространство эксперимента: факультатив «Основы искусственного интеллекта в медицине»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0B3EA3-19CA-4580-ABAF-33193AB29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812" y="2633288"/>
            <a:ext cx="4077269" cy="3286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8094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DE0D2-A0D0-4A0D-B9A8-E0A71D3B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494" y="203882"/>
            <a:ext cx="10013577" cy="216280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«Основы искусственного интеллекта в медицине»* – факультативная дисциплина в ТюмГМУ для студентов 2 курса направлений обучения «Лечебное дело» и «Педиатрия»</a:t>
            </a:r>
            <a:b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427186-5EFF-4CCE-A940-56071AF9445C}"/>
              </a:ext>
            </a:extLst>
          </p:cNvPr>
          <p:cNvSpPr txBox="1"/>
          <p:nvPr/>
        </p:nvSpPr>
        <p:spPr>
          <a:xfrm>
            <a:off x="4769224" y="4888105"/>
            <a:ext cx="7422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*Изначально курс назывался «Системы искусственного интеллекта» и предполагал 72 часа и 2 зачетные единицы, но потом почему-то курс переименовали и урезали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7024E4F-4F9A-4F50-ADDA-E56C6ABB4526}"/>
              </a:ext>
            </a:extLst>
          </p:cNvPr>
          <p:cNvSpPr/>
          <p:nvPr/>
        </p:nvSpPr>
        <p:spPr>
          <a:xfrm>
            <a:off x="3872753" y="2366682"/>
            <a:ext cx="5414683" cy="19274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 дисциплины: 1 ЗЕТ (36 часов)</a:t>
            </a:r>
            <a:endParaRPr lang="ru-RU" sz="3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7180B4-2C82-41FF-A8F9-E1F42805F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7" y="3532094"/>
            <a:ext cx="3137647" cy="31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5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EF706-49E8-4BAF-895B-148AA3F8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131" y="1747166"/>
            <a:ext cx="10298598" cy="188795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курса: ревизия образовательных результатов, деятельности студентов и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форматов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2000" dirty="0"/>
              <a:t>а 36 часов, причём без конкретного времени в расписании, в прошлые семестры получалось рассказать онлайн краткую теорию – от азов мат. части до базовой этики применения ИИ в медицине, и на этом время заканчивалось. В качестве практики использовались: </a:t>
            </a:r>
            <a:br>
              <a:rPr lang="ru-RU" sz="2000" dirty="0"/>
            </a:br>
            <a:r>
              <a:rPr lang="ru-RU" sz="2000" dirty="0"/>
              <a:t>а) материалы для самостоятельного ознакомления и выполнения в ЭОС (аналог LMS) </a:t>
            </a:r>
            <a:br>
              <a:rPr lang="ru-RU" sz="2000" dirty="0"/>
            </a:br>
            <a:r>
              <a:rPr lang="ru-RU" sz="2000" dirty="0"/>
              <a:t>б) итоговый очень простенький тест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47854E-DAAE-48BF-AAA2-CB28F72E2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082" y="3120407"/>
            <a:ext cx="5423647" cy="3602510"/>
          </a:xfrm>
          <a:prstGeom prst="rect">
            <a:avLst/>
          </a:prstGeom>
        </p:spPr>
      </p:pic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9D12ED5C-FB4A-4515-B01D-C263BAEE12C5}"/>
              </a:ext>
            </a:extLst>
          </p:cNvPr>
          <p:cNvSpPr/>
          <p:nvPr/>
        </p:nvSpPr>
        <p:spPr>
          <a:xfrm>
            <a:off x="4121528" y="4563036"/>
            <a:ext cx="2052919" cy="105783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5D0CED-AC50-4F06-889F-13A472F972D8}"/>
              </a:ext>
            </a:extLst>
          </p:cNvPr>
          <p:cNvSpPr txBox="1"/>
          <p:nvPr/>
        </p:nvSpPr>
        <p:spPr>
          <a:xfrm>
            <a:off x="2182915" y="4399455"/>
            <a:ext cx="2052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Пример</a:t>
            </a:r>
          </a:p>
          <a:p>
            <a:r>
              <a:rPr lang="ru-RU" sz="2800" b="1" dirty="0"/>
              <a:t>тестового задания</a:t>
            </a:r>
          </a:p>
        </p:txBody>
      </p:sp>
    </p:spTree>
    <p:extLst>
      <p:ext uri="{BB962C8B-B14F-4D97-AF65-F5344CB8AC3E}">
        <p14:creationId xmlns:p14="http://schemas.microsoft.com/office/powerpoint/2010/main" val="764201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31936-EE74-4488-8446-D5F695DF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21" y="726141"/>
            <a:ext cx="9520158" cy="544907"/>
          </a:xfrm>
        </p:spPr>
        <p:txBody>
          <a:bodyPr/>
          <a:lstStyle/>
          <a:p>
            <a:r>
              <a:rPr lang="ru-RU" dirty="0"/>
              <a:t>Ещё один из вопросов теста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B164F6-1BC9-4D1D-944F-CA11523E8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15" b="26775"/>
          <a:stretch/>
        </p:blipFill>
        <p:spPr>
          <a:xfrm>
            <a:off x="391334" y="1627359"/>
            <a:ext cx="11622417" cy="450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5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4D67E-38D4-4436-92D1-DF4CAAB0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499719"/>
            <a:ext cx="9520158" cy="1049235"/>
          </a:xfrm>
        </p:spPr>
        <p:txBody>
          <a:bodyPr/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Проблемное поле: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0FF2C6-4EF9-44B1-BA56-0C84B6CAB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условиях 36 часов факультатива, полностью вынесенного за пределы основного расписания, без гарантированной аудиторной поддержки и технического сопровождения, основной риск эксперимента – организационный и технический коллапс, который значительно затрудняет измерение эффекта.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Целесообразно предусмотреть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предельную экономию учебного времени </a:t>
            </a:r>
            <a:r>
              <a:rPr lang="ru-RU" sz="24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счет встраивания оценочных процедур в интерфейс помощника (т.е. встроить оценку и измерение успешности эксперимента в сам процесс освоения курса).</a:t>
            </a:r>
            <a:endParaRPr lang="ru-RU" sz="24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42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0AAEB-B11D-412D-B61D-577ECFB11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152" y="1306543"/>
            <a:ext cx="9070095" cy="1049235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Концептуализация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Базовый конфликт (почему эксперимент вообще имеет смысл)</a:t>
            </a:r>
            <a:br>
              <a:rPr kumimoji="0" lang="ru-RU" altLang="ru-RU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B56284D-6B51-4622-BAF2-A5B8C53A8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588346"/>
              </p:ext>
            </p:extLst>
          </p:nvPr>
        </p:nvGraphicFramePr>
        <p:xfrm>
          <a:off x="1183341" y="2259261"/>
          <a:ext cx="9070095" cy="301783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813456">
                  <a:extLst>
                    <a:ext uri="{9D8B030D-6E8A-4147-A177-3AD203B41FA5}">
                      <a16:colId xmlns:a16="http://schemas.microsoft.com/office/drawing/2014/main" val="512022049"/>
                    </a:ext>
                  </a:extLst>
                </a:gridCol>
                <a:gridCol w="3256639">
                  <a:extLst>
                    <a:ext uri="{9D8B030D-6E8A-4147-A177-3AD203B41FA5}">
                      <a16:colId xmlns:a16="http://schemas.microsoft.com/office/drawing/2014/main" val="20123039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Полюс А (идеальное)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Полюс Б (что имеем)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315938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ИИ-грамотность требует регулярной рефлексии и безопасного тренинга границ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студентов-медиков нет времени, факультатив вытеснен за пределы расписания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3597144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Идеальный формат — тьютор с метакогнитивным слоем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Реальный формат — часы урезаны, кабинета нет, поддержки нет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369580591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EDD69B0-46F8-41E8-BCE9-04B6E147C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712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D4F68-37B3-4EE5-BEAD-E90B2318D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71" y="1391655"/>
            <a:ext cx="10110457" cy="1049235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Центральный вопрос концептуализации:</a:t>
            </a:r>
            <a:br>
              <a:rPr lang="ru-RU" sz="2700" dirty="0"/>
            </a:br>
            <a:r>
              <a:rPr lang="ru-RU" sz="2700" dirty="0"/>
              <a:t>«Может ли ИИ-помощник выполнять функцию </a:t>
            </a:r>
            <a:r>
              <a:rPr lang="ru-RU" sz="2700" dirty="0" err="1"/>
              <a:t>метакогнитивного</a:t>
            </a:r>
            <a:r>
              <a:rPr lang="ru-RU" sz="2700" dirty="0"/>
              <a:t> тьютора в условиях, когда человеческое преподавание сведено к минимуму, а организационная среда враждебна к любым дополнительным занятиям?»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B02F55-9553-4382-A30A-4D6650780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921" y="2440890"/>
            <a:ext cx="9520158" cy="3450613"/>
          </a:xfrm>
        </p:spPr>
        <p:txBody>
          <a:bodyPr/>
          <a:lstStyle/>
          <a:p>
            <a:pPr algn="just"/>
            <a:r>
              <a:rPr lang="ru-RU" b="1" dirty="0">
                <a:solidFill>
                  <a:srgbClr val="0F111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Гипотеза: «В условиях жёстких временных и организационных ограничений (36 часов, вне расписания, без кабинета) ИИ-помощник с </a:t>
            </a:r>
            <a:r>
              <a:rPr lang="ru-RU" b="1" u="sng" dirty="0">
                <a:solidFill>
                  <a:srgbClr val="0F111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минимальным метакогнитивным и граничным слоем</a:t>
            </a:r>
            <a:r>
              <a:rPr lang="ru-RU" b="1" dirty="0">
                <a:solidFill>
                  <a:srgbClr val="0F1115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приведет к измеримому улучшению ИИ-грамотности студентов-медиков по сравнению с самостоятельным использованием стандартного ChatGPT (или иных моделей) — при условии, что основная учебная активность перенесена в асинхронный формат»</a:t>
            </a:r>
            <a:endParaRPr lang="ru-RU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608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832FC-22AC-4519-B8DC-7481D4C2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20" y="1001743"/>
            <a:ext cx="9581539" cy="3005481"/>
          </a:xfrm>
        </p:spPr>
        <p:txBody>
          <a:bodyPr>
            <a:normAutofit fontScale="90000"/>
          </a:bodyPr>
          <a:lstStyle/>
          <a:p>
            <a:b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Вариант формулировки исследовательског</a:t>
            </a:r>
            <a:r>
              <a:rPr lang="ru-RU" b="1" dirty="0">
                <a:solidFill>
                  <a:srgbClr val="0F1115"/>
                </a:solidFill>
                <a:latin typeface="quote-cjk-patch"/>
              </a:rPr>
              <a:t>о вопроса:</a:t>
            </a:r>
            <a:br>
              <a:rPr lang="ru-RU" b="1" dirty="0">
                <a:solidFill>
                  <a:srgbClr val="0F1115"/>
                </a:solidFill>
                <a:latin typeface="quote-cjk-patch"/>
              </a:rPr>
            </a:br>
            <a:br>
              <a:rPr lang="ru-RU" b="1" dirty="0">
                <a:solidFill>
                  <a:srgbClr val="0F1115"/>
                </a:solidFill>
                <a:latin typeface="quote-cjk-patch"/>
              </a:rPr>
            </a:b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«Как изменятся показатели метакогнитивной осознанности (планирование, мониторинг, оценка) у учащихся </a:t>
            </a:r>
            <a:r>
              <a:rPr lang="ru-RU" b="1" i="0" u="sng" dirty="0">
                <a:solidFill>
                  <a:srgbClr val="0F1115"/>
                </a:solidFill>
                <a:effectLst/>
                <a:latin typeface="quote-cjk-patch"/>
              </a:rPr>
              <a:t>при использовании ИИ-тьютора</a:t>
            </a:r>
            <a:r>
              <a:rPr lang="ru-RU" b="1" i="0" dirty="0">
                <a:solidFill>
                  <a:srgbClr val="0F1115"/>
                </a:solidFill>
                <a:effectLst/>
                <a:latin typeface="quote-cjk-patch"/>
              </a:rPr>
              <a:t> в условиях дефицита человеческого наставничества и жестких временных ограничений?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23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FEFEB-5B29-4FFB-AB6A-F065D41C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921" y="593431"/>
            <a:ext cx="9520158" cy="1049235"/>
          </a:xfrm>
        </p:spPr>
        <p:txBody>
          <a:bodyPr/>
          <a:lstStyle/>
          <a:p>
            <a:r>
              <a:rPr lang="ru-RU" dirty="0"/>
              <a:t>Возможные этапы эксперимента: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8431FD-BE6C-4411-9F5D-57D18D96B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082" y="1918447"/>
            <a:ext cx="11521198" cy="462578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dirty="0"/>
              <a:t>📌 Этап 0. Входное тестирование (2 часа), измеряем</a:t>
            </a:r>
            <a:r>
              <a:rPr lang="en-US" sz="2900" b="1" dirty="0"/>
              <a:t> </a:t>
            </a:r>
            <a:r>
              <a:rPr lang="ru-RU" sz="2900" b="1" dirty="0"/>
              <a:t>у всех:</a:t>
            </a:r>
          </a:p>
          <a:p>
            <a:pPr marL="0" indent="0">
              <a:buNone/>
            </a:pPr>
            <a:r>
              <a:rPr lang="ru-RU" sz="2900" b="1" dirty="0"/>
              <a:t>•Знание терминов (LLM, ИИ, машинное обучение, галлюцинация и т.д.)</a:t>
            </a:r>
          </a:p>
          <a:p>
            <a:pPr marL="0" indent="0">
              <a:buNone/>
            </a:pPr>
            <a:r>
              <a:rPr lang="ru-RU" sz="2900" b="1" dirty="0"/>
              <a:t>•Отношение к ИИ в медицине (доверие / страх)</a:t>
            </a:r>
          </a:p>
          <a:p>
            <a:pPr marL="0" indent="0">
              <a:buNone/>
            </a:pPr>
            <a:r>
              <a:rPr lang="ru-RU" sz="2900" b="1" dirty="0"/>
              <a:t>•Умение составить медицинский промпт</a:t>
            </a:r>
          </a:p>
          <a:p>
            <a:pPr marL="0" indent="0">
              <a:buNone/>
            </a:pPr>
            <a:r>
              <a:rPr lang="ru-RU" sz="2900" b="1" dirty="0"/>
              <a:t>•Тест на выявление неявного доверия к ИИ</a:t>
            </a:r>
          </a:p>
          <a:p>
            <a:pPr marL="0" indent="0">
              <a:buNone/>
            </a:pPr>
            <a:r>
              <a:rPr lang="ru-RU" sz="2900" b="1" dirty="0"/>
              <a:t>📌 Этап 1. Теоретический блок (8 часов)</a:t>
            </a:r>
          </a:p>
          <a:p>
            <a:pPr marL="0" indent="0">
              <a:buNone/>
            </a:pPr>
            <a:r>
              <a:rPr lang="en-US" sz="2900" b="1" dirty="0"/>
              <a:t>[</a:t>
            </a:r>
            <a:r>
              <a:rPr lang="ru-RU" sz="2900" b="1" dirty="0"/>
              <a:t>Обе группы осваивают его одинаково</a:t>
            </a:r>
            <a:r>
              <a:rPr lang="en-US" sz="2900" b="1" dirty="0"/>
              <a:t>]</a:t>
            </a:r>
            <a:endParaRPr lang="ru-RU" sz="2900" b="1" dirty="0"/>
          </a:p>
          <a:p>
            <a:pPr marL="0" indent="0">
              <a:buNone/>
            </a:pPr>
            <a:r>
              <a:rPr lang="ru-RU" sz="2900" b="1" dirty="0"/>
              <a:t>•Темы: что такое ИИ (базово), как работают LLM, галлюцинации ИИ, этика в медицине – как раз то, что мы успевали в рамках курса раньше</a:t>
            </a:r>
          </a:p>
          <a:p>
            <a:pPr marL="0" indent="0">
              <a:buNone/>
            </a:pPr>
            <a:r>
              <a:rPr lang="ru-RU" sz="2900" b="1" dirty="0"/>
              <a:t>📌 Этап 2. Практический блок + работа с помощником (8 часов)</a:t>
            </a:r>
          </a:p>
          <a:p>
            <a:pPr marL="0" indent="0">
              <a:buNone/>
            </a:pPr>
            <a:r>
              <a:rPr lang="ru-RU" sz="2900" b="1" dirty="0"/>
              <a:t>•Контрольная группа делает задания сами / или через ChatGPT или иную модель на своё усмотрение</a:t>
            </a:r>
          </a:p>
          <a:p>
            <a:pPr marL="0" indent="0">
              <a:buNone/>
            </a:pPr>
            <a:r>
              <a:rPr lang="ru-RU" sz="2900" b="1" dirty="0"/>
              <a:t>•Экспериментальная группа обязана использовать ИИ-помощника (с встроенным метаслоем)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469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B5B4C-AD7E-4A54-ABAA-E80FDD49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378" y="1118284"/>
            <a:ext cx="9520158" cy="1049235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перационализация, формулирование гипотезы: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ABA33-B0AF-4794-ADC5-FC752FB65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9796692" cy="391890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Эксперимент: ИИ-помощник в освоении ИИ-грамотности (медицинский контекст)</a:t>
            </a:r>
            <a:endParaRPr lang="ru-RU" sz="2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рамках 36-часового факультатива студенты-медики используют ИИ-помощника с </a:t>
            </a:r>
            <a:r>
              <a:rPr lang="ru-RU" sz="2200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метакогнитивным и граничным слоями</a:t>
            </a: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то у них быстрее и устойчивее формируются: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навыки </a:t>
            </a:r>
            <a:r>
              <a:rPr lang="ru-RU" sz="2200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критической оценки ИИ-ответов</a:t>
            </a: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(особенно в медицинских сценариях),</a:t>
            </a:r>
            <a:endParaRPr lang="ru-RU" sz="2200" dirty="0">
              <a:solidFill>
                <a:srgbClr val="0F111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привычка </a:t>
            </a:r>
            <a:r>
              <a:rPr lang="ru-RU" sz="2200" b="1" u="sng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делегировать</a:t>
            </a:r>
            <a:r>
              <a:rPr lang="ru-RU" sz="2200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клинические решения ИИ без проверки*</a:t>
            </a: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200" dirty="0">
              <a:solidFill>
                <a:srgbClr val="0F111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ru-RU" sz="2200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r>
              <a:rPr lang="ru-RU" sz="220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 границах применимости ИИ.</a:t>
            </a:r>
            <a:endParaRPr lang="ru-RU" sz="2200" dirty="0">
              <a:solidFill>
                <a:srgbClr val="0F111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597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43532-BC2E-4E30-B334-E95DD5B5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*привычка </a:t>
            </a:r>
            <a:r>
              <a:rPr lang="ru-RU" b="1" u="sng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делегировать</a:t>
            </a:r>
            <a:r>
              <a:rPr lang="ru-RU" b="1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клинические решения ИИ без проверки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4E7E0-3ACA-4BAD-9A66-1E0E494B3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23" y="2311567"/>
            <a:ext cx="10730753" cy="4779515"/>
          </a:xfrm>
        </p:spPr>
        <p:txBody>
          <a:bodyPr>
            <a:normAutofit fontScale="62500" lnSpcReduction="20000"/>
          </a:bodyPr>
          <a:lstStyle/>
          <a:p>
            <a:r>
              <a:rPr lang="ru-RU" sz="2600" dirty="0"/>
              <a:t>На всякий случай напомним – речь идёт о студентах 2 курса </a:t>
            </a:r>
            <a:r>
              <a:rPr lang="ru-RU" sz="2600" dirty="0">
                <a:sym typeface="Wingdings" panose="05000000000000000000" pitchFamily="2" charset="2"/>
              </a:rPr>
              <a:t></a:t>
            </a:r>
          </a:p>
          <a:p>
            <a:pPr algn="l"/>
            <a:r>
              <a:rPr lang="ru-RU" sz="2600" u="sng" dirty="0">
                <a:sym typeface="Wingdings" panose="05000000000000000000" pitchFamily="2" charset="2"/>
              </a:rPr>
              <a:t>НО!</a:t>
            </a:r>
            <a:r>
              <a:rPr lang="ru-RU" sz="2600" b="1" u="sng" dirty="0">
                <a:solidFill>
                  <a:srgbClr val="0F1115"/>
                </a:solidFill>
                <a:effectLst/>
                <a:latin typeface="quote-cjk-patch"/>
              </a:rPr>
              <a:t>  Студенты-медики уже массово используют ИИ, но не проверяют его ответы</a:t>
            </a:r>
          </a:p>
          <a:p>
            <a:pPr algn="l"/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Эмпирические данные подтверждают: использование ИИ среди студентов-медиков </a:t>
            </a:r>
            <a:r>
              <a:rPr lang="ru-RU" sz="2600" b="1" i="0" dirty="0">
                <a:solidFill>
                  <a:srgbClr val="0F1115"/>
                </a:solidFill>
                <a:effectLst/>
                <a:latin typeface="quote-cjk-patch"/>
              </a:rPr>
              <a:t>повсеместно</a:t>
            </a:r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, но критическое отношение к результатам — </a:t>
            </a:r>
            <a:r>
              <a:rPr lang="ru-RU" sz="2600" b="1" i="0" dirty="0">
                <a:solidFill>
                  <a:srgbClr val="0F1115"/>
                </a:solidFill>
                <a:effectLst/>
                <a:latin typeface="quote-cjk-patch"/>
              </a:rPr>
              <a:t>исключение</a:t>
            </a:r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. Согласно исследованию среди студентов-медиков первого курса: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b="1" i="0" dirty="0">
                <a:solidFill>
                  <a:srgbClr val="0F1115"/>
                </a:solidFill>
                <a:effectLst/>
                <a:latin typeface="quote-cjk-patch"/>
              </a:rPr>
              <a:t>100%</a:t>
            </a:r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 опрошенных регулярно используют чат-боты на основе ИИ для решения образовательных задач, но лишь </a:t>
            </a:r>
            <a:r>
              <a:rPr lang="ru-RU" sz="2600" b="1" i="0" dirty="0">
                <a:solidFill>
                  <a:srgbClr val="0F1115"/>
                </a:solidFill>
                <a:effectLst/>
                <a:latin typeface="quote-cjk-patch"/>
              </a:rPr>
              <a:t>23%</a:t>
            </a:r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 проверяют полученную информацию </a:t>
            </a:r>
          </a:p>
          <a:p>
            <a:pPr algn="l"/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При этом у студентов диагностирован </a:t>
            </a:r>
            <a:r>
              <a:rPr lang="ru-RU" sz="2600" b="1" i="0" dirty="0">
                <a:solidFill>
                  <a:srgbClr val="0F1115"/>
                </a:solidFill>
                <a:effectLst/>
                <a:latin typeface="quote-cjk-patch"/>
              </a:rPr>
              <a:t>эффект Даннинга-Крюгера</a:t>
            </a:r>
            <a:r>
              <a:rPr lang="ru-RU" sz="2600" b="0" i="0" dirty="0">
                <a:solidFill>
                  <a:srgbClr val="0F1115"/>
                </a:solidFill>
                <a:effectLst/>
                <a:latin typeface="quote-cjk-patch"/>
              </a:rPr>
              <a:t> — завышенная самооценка своих знаний и способностей при низкой реальной компетентности, что создаёт иллюзию образовательной успешности и повышает медиариски .</a:t>
            </a:r>
          </a:p>
          <a:p>
            <a:pPr algn="l"/>
            <a:r>
              <a:rPr lang="ru-RU" sz="2600" b="0" i="0" dirty="0">
                <a:effectLst/>
                <a:highlight>
                  <a:srgbClr val="FFFF00"/>
                </a:highlight>
                <a:latin typeface="quote-cjk-patch"/>
              </a:rPr>
              <a:t>Иными словами, </a:t>
            </a:r>
            <a:r>
              <a:rPr lang="ru-RU" sz="2600" b="1" i="0" dirty="0">
                <a:effectLst/>
                <a:highlight>
                  <a:srgbClr val="FFFF00"/>
                </a:highlight>
                <a:latin typeface="quote-cjk-patch"/>
              </a:rPr>
              <a:t>студенты уже активно применяют ИИ, но не умеют его проверять</a:t>
            </a:r>
            <a:r>
              <a:rPr lang="ru-RU" sz="2600" b="0" i="0" dirty="0">
                <a:effectLst/>
                <a:highlight>
                  <a:srgbClr val="FFFF00"/>
                </a:highlight>
                <a:latin typeface="quote-cjk-patch"/>
              </a:rPr>
              <a:t>. И эта привычка закрепляется именно на младших курсах, когда формируются базовые паттерны работы с информацией.</a:t>
            </a:r>
          </a:p>
          <a:p>
            <a:pPr algn="l"/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r"/>
            <a:r>
              <a:rPr lang="ru-RU" dirty="0">
                <a:solidFill>
                  <a:srgbClr val="0F1115"/>
                </a:solidFill>
                <a:latin typeface="quote-cjk-patch"/>
              </a:rPr>
              <a:t>Источник: Александра Львовна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Шумова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, Нина Ивановна Тарасенко Доверие к чат-ботам среди студентов-медиков: медиариски и эффект Даннинга—Крюгера // Образование. Наука. Научные кадры. 2026. №1. URL: https://cyberleninka.ru/article/n/doverie-k-chat-botam-sredi-studentov-medikov-mediariski-i-effekt-danninga-kryugera (дата обращения: 18.06.2026).</a:t>
            </a:r>
            <a:endParaRPr lang="ru-RU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03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94003F0-CF53-4DBB-BEC1-BE7F8F7CF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0F5194-CD7A-4745-83E1-04973B1AC499}"/>
              </a:ext>
            </a:extLst>
          </p:cNvPr>
          <p:cNvSpPr/>
          <p:nvPr/>
        </p:nvSpPr>
        <p:spPr>
          <a:xfrm>
            <a:off x="2848536" y="3348318"/>
            <a:ext cx="3550023" cy="13402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*Доверие к ИИ у студентов-медиков*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A1A5F6-C2E6-4A23-9269-2BD69AEFCAEC}"/>
              </a:ext>
            </a:extLst>
          </p:cNvPr>
          <p:cNvSpPr/>
          <p:nvPr/>
        </p:nvSpPr>
        <p:spPr>
          <a:xfrm>
            <a:off x="6663017" y="4428565"/>
            <a:ext cx="2680447" cy="13402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*Критическое отношение к ИИ-ответам* </a:t>
            </a:r>
          </a:p>
        </p:txBody>
      </p:sp>
    </p:spTree>
    <p:extLst>
      <p:ext uri="{BB962C8B-B14F-4D97-AF65-F5344CB8AC3E}">
        <p14:creationId xmlns:p14="http://schemas.microsoft.com/office/powerpoint/2010/main" val="418587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Галерея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1309</TotalTime>
  <Words>846</Words>
  <Application>Microsoft Office PowerPoint</Application>
  <PresentationFormat>Широкоэкранный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Palatino Linotype</vt:lpstr>
      <vt:lpstr>quote-cjk-patch</vt:lpstr>
      <vt:lpstr>Times New Roman</vt:lpstr>
      <vt:lpstr>Wingdings</vt:lpstr>
      <vt:lpstr>Галерея</vt:lpstr>
      <vt:lpstr> </vt:lpstr>
      <vt:lpstr>«Основы искусственного интеллекта в медицине»* – факультативная дисциплина в ТюмГМУ для студентов 2 курса направлений обучения «Лечебное дело» и «Педиатрия» </vt:lpstr>
      <vt:lpstr>Анализ курса: ревизия образовательных результатов, деятельности студентов и форматов За 36 часов, причём без конкретного времени в расписании, в прошлые семестры получалось рассказать онлайн краткую теорию – от азов мат. части до базовой этики применения ИИ в медицине, и на этом время заканчивалось. В качестве практики использовались:  а) материалы для самостоятельного ознакомления и выполнения в ЭОС (аналог LMS)  б) итоговый очень простенький тест</vt:lpstr>
      <vt:lpstr>Ещё один из вопросов теста</vt:lpstr>
      <vt:lpstr>Проблемное поле:</vt:lpstr>
      <vt:lpstr>Концептуализация Базовый конфликт (почему эксперимент вообще имеет смысл) </vt:lpstr>
      <vt:lpstr>Центральный вопрос концептуализации: «Может ли ИИ-помощник выполнять функцию метакогнитивного тьютора в условиях, когда человеческое преподавание сведено к минимуму, а организационная среда враждебна к любым дополнительным занятиям?» </vt:lpstr>
      <vt:lpstr> Вариант формулировки исследовательского вопроса:  «Как изменятся показатели метакогнитивной осознанности (планирование, мониторинг, оценка) у учащихся при использовании ИИ-тьютора в условиях дефицита человеческого наставничества и жестких временных ограничений?</vt:lpstr>
      <vt:lpstr>Возможные этапы эксперимента:</vt:lpstr>
      <vt:lpstr>Операционализация, формулирование гипотезы: </vt:lpstr>
      <vt:lpstr>*привычка не делегировать клинические решения ИИ без проверки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evolushakova@gmail.com</dc:creator>
  <cp:lastModifiedBy>evolushakova@gmail.com</cp:lastModifiedBy>
  <cp:revision>25</cp:revision>
  <dcterms:created xsi:type="dcterms:W3CDTF">2026-06-17T19:32:10Z</dcterms:created>
  <dcterms:modified xsi:type="dcterms:W3CDTF">2026-06-18T17:21:25Z</dcterms:modified>
</cp:coreProperties>
</file>